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0" r:id="rId5"/>
    <p:sldId id="271" r:id="rId6"/>
    <p:sldId id="272" r:id="rId7"/>
    <p:sldId id="273" r:id="rId8"/>
    <p:sldId id="268" r:id="rId9"/>
  </p:sldIdLst>
  <p:sldSz cx="12192000" cy="6858000"/>
  <p:notesSz cx="6858000" cy="12192000"/>
  <p:embeddedFontLst>
    <p:embeddedFont>
      <p:font typeface="MiSans" panose="02010600030101010101" charset="-122"/>
      <p:regular r:id="rId1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08:39:59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8192,'2'0'596,"1"0"1,-1 1 0,1-1-1,-1 1 1,0-1 0,1 1-1,-1 0 1,0 0-1,4 2 1,29 25 2801,-24-19-2597,18 17 2853,43 53 0,59 98-4314,-79-103-607,1 0-949,209 281-8838,-121-186 7993,10-14 3846,-135-141-785,0 0 0,0-1 0,1-1 0,1-1 0,0 0 0,0-1 0,1-1 0,0-1 0,39 11 0,-43-16 0,0 0 0,1-1 0,-1-1 0,1-1 0,-1 0 0,0 0 0,1-2 0,-1 0 0,0-1 0,0 0 0,0-2 0,0 1 0,0-2 0,14-7 0,32-20 0,-2-2 0,-2-2 0,54-47 0,151-146 0,-132 111 0,-42 39 0,207-167 0,-285 240 436,-1 1 0,1 1 0,14-7 1,-17 9 1060,1 1-1,-1 0 1,1 0 0,-1 0 0,1 1 0,0 0-1,-1 1 1,1 0 0,10 0 0,20 8 2409,8 12-6503,-15-2 2682,-1 1-1,-1 1 1,31 28 0,73 80-1021,-94-87 956,2-2 0,1-2 1,2-1-1,53 33 0,-81-61-604,1 0-1,0 0 0,31 8 0,-22-10-1638,1 0 1,0-2-1,51 1 1,85-15-5414,-57-4 7526,-71 9 1559,139-17-1270,159-24-421,-114 1 3101,-211 43-1747,0 0-1,1-1 0,-1 0 0,14-8 0,-5-1-111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EF491-D723-9D41-D502-1EF326F5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F98F-2550-7E3F-B9A5-F472FCD62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A2616-2A2A-78F3-02B1-DD22F89AE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A6DB-740D-8808-3F75-C75800A64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6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4F69-68FD-708A-9311-F82BE7E2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082CD-8C94-8800-22A1-18100D3B8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16627-E72B-66D6-BA04-B232EBAA2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6C6B1-0977-AB89-2AFF-EDE7276BE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9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3FDE-1F90-E686-6160-36401A48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9D61B-DB6D-8B91-36BE-34BD7C5F1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6EE58-5B3B-CDCF-F9F2-82F023AC8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A641D-31F3-11AD-1592-18CB41985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8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2B93-0BB5-C38F-C748-485DA9A1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37647-6422-5D10-2FF9-1E69A1424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262CC-1BCA-D2DD-2BAB-4D928C929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203C-9B17-85A4-8266-869F7715C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+mn-ea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907" y="1470462"/>
            <a:ext cx="6531395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第1章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概述</a:t>
            </a:r>
            <a:endParaRPr lang="en-US" altLang="zh-CN" sz="66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课后习题讲解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2895548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理论题</a:t>
            </a:r>
            <a:endParaRPr lang="en-US" sz="5400" dirty="0"/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5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096299-4F76-0C43-9A3E-4564A3861B45}"/>
              </a:ext>
            </a:extLst>
          </p:cNvPr>
          <p:cNvSpPr txBox="1"/>
          <p:nvPr/>
        </p:nvSpPr>
        <p:spPr>
          <a:xfrm>
            <a:off x="3048000" y="32422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exercise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理论题</a:t>
            </a:r>
            <a:endParaRPr lang="en-US" sz="60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9765-8CBD-3048-D271-A26FDB9EE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DF94727C-C3F9-AE7A-6EB9-44248D74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6EEEDF27-6E63-A983-EE3D-C2143C971E9C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题目1-1：计算机网络的定义</a:t>
            </a:r>
            <a:endParaRPr lang="en-US" altLang="zh-CN" sz="1600" dirty="0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D5C01A85-5D67-FF06-AE61-E4D888B79E9D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9716B1AF-2CF1-BAE7-C774-2D876395F10F}"/>
              </a:ext>
            </a:extLst>
          </p:cNvPr>
          <p:cNvSpPr/>
          <p:nvPr/>
        </p:nvSpPr>
        <p:spPr>
          <a:xfrm>
            <a:off x="6281884" y="1152657"/>
            <a:ext cx="5360035" cy="1346178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92D1FE">
                  <a:alpha val="0"/>
                </a:srgbClr>
              </a:gs>
              <a:gs pos="20000">
                <a:srgbClr val="92D1FE">
                  <a:alpha val="0"/>
                </a:srgbClr>
              </a:gs>
              <a:gs pos="100000">
                <a:srgbClr val="92D1FE">
                  <a:alpha val="40000"/>
                </a:srgbClr>
              </a:gs>
            </a:gsLst>
            <a:lin ang="0" scaled="1"/>
          </a:gradFill>
          <a:ln/>
        </p:spPr>
      </p:sp>
      <p:sp>
        <p:nvSpPr>
          <p:cNvPr id="4" name="Shape 9">
            <a:extLst>
              <a:ext uri="{FF2B5EF4-FFF2-40B4-BE49-F238E27FC236}">
                <a16:creationId xmlns:a16="http://schemas.microsoft.com/office/drawing/2014/main" id="{49D4A5DB-18DD-0484-99CF-64CCE7C18EFE}"/>
              </a:ext>
            </a:extLst>
          </p:cNvPr>
          <p:cNvSpPr/>
          <p:nvPr/>
        </p:nvSpPr>
        <p:spPr>
          <a:xfrm>
            <a:off x="5820698" y="992644"/>
            <a:ext cx="5745630" cy="1348673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5" name="Shape 11">
            <a:extLst>
              <a:ext uri="{FF2B5EF4-FFF2-40B4-BE49-F238E27FC236}">
                <a16:creationId xmlns:a16="http://schemas.microsoft.com/office/drawing/2014/main" id="{913E93FF-491A-3B0D-6D6C-41020510FEA3}"/>
              </a:ext>
            </a:extLst>
          </p:cNvPr>
          <p:cNvSpPr/>
          <p:nvPr/>
        </p:nvSpPr>
        <p:spPr>
          <a:xfrm>
            <a:off x="9565469" y="809531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49B2FE"/>
          </a:solidFill>
          <a:ln/>
        </p:spPr>
      </p:sp>
      <p:sp>
        <p:nvSpPr>
          <p:cNvPr id="6" name="Text 13">
            <a:extLst>
              <a:ext uri="{FF2B5EF4-FFF2-40B4-BE49-F238E27FC236}">
                <a16:creationId xmlns:a16="http://schemas.microsoft.com/office/drawing/2014/main" id="{AD99B7B3-3241-927A-857B-1389782E2FA1}"/>
              </a:ext>
            </a:extLst>
          </p:cNvPr>
          <p:cNvSpPr/>
          <p:nvPr/>
        </p:nvSpPr>
        <p:spPr>
          <a:xfrm>
            <a:off x="6281884" y="1604709"/>
            <a:ext cx="4740910" cy="504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zh-CN" altLang="en-US" sz="23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计算机网络可以向用户提供哪些服务？</a:t>
            </a:r>
            <a:endParaRPr lang="en-US" sz="23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74E3A8-2A95-841F-460E-016A42ACFDF1}"/>
              </a:ext>
            </a:extLst>
          </p:cNvPr>
          <p:cNvSpPr txBox="1"/>
          <p:nvPr/>
        </p:nvSpPr>
        <p:spPr>
          <a:xfrm>
            <a:off x="9697515" y="900171"/>
            <a:ext cx="1083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</a:t>
            </a:r>
            <a:endParaRPr lang="en-US" altLang="zh-CN" sz="1400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9CDE379F-6394-D981-9948-748753836634}"/>
              </a:ext>
            </a:extLst>
          </p:cNvPr>
          <p:cNvSpPr/>
          <p:nvPr/>
        </p:nvSpPr>
        <p:spPr>
          <a:xfrm>
            <a:off x="541698" y="2911678"/>
            <a:ext cx="11108604" cy="3089998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F227AAA-34FB-2300-8B90-0A8E41404B28}"/>
              </a:ext>
            </a:extLst>
          </p:cNvPr>
          <p:cNvSpPr/>
          <p:nvPr/>
        </p:nvSpPr>
        <p:spPr>
          <a:xfrm>
            <a:off x="934620" y="3001819"/>
            <a:ext cx="10543343" cy="2496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连通服务：使上网用户之间可以交换信息，好像这些用户的计算机都可以彼此直接连通一样</a:t>
            </a: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共享服务：即实现资源共享（包括硬件、软件和信息资源的共享）</a:t>
            </a:r>
            <a:endParaRPr 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9E01B7-DB67-9B53-3CC6-5AF381405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3866" y="1361083"/>
            <a:ext cx="1163642" cy="1112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367B5D7-E5CB-1176-4E73-38C09570F03D}"/>
                  </a:ext>
                </a:extLst>
              </p14:cNvPr>
              <p14:cNvContentPartPr/>
              <p14:nvPr/>
            </p14:nvContentPartPr>
            <p14:xfrm>
              <a:off x="1943997" y="2190976"/>
              <a:ext cx="1660320" cy="4629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367B5D7-E5CB-1176-4E73-38C09570F0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6357" y="2173336"/>
                <a:ext cx="1695960" cy="4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055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939F-E4F1-6D8B-01ED-6EE030FF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90F43A2B-4BF1-2B32-4936-99EDF47D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F2CA598D-C24E-F2FC-47CC-C245A5A7430C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F66C3E7-25EC-D29B-01AD-ACEA52E80193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470866E-E24B-21D6-D8BA-E29209ACD4CF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1-2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：网络协议的核心要素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E830E5-E62B-ED10-583B-196688ED110F}"/>
              </a:ext>
            </a:extLst>
          </p:cNvPr>
          <p:cNvSpPr/>
          <p:nvPr/>
        </p:nvSpPr>
        <p:spPr>
          <a:xfrm>
            <a:off x="790600" y="2040653"/>
            <a:ext cx="10800038" cy="448524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8E49FDCA-C6F0-49C6-13A1-620A7AC8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8660"/>
            <a:ext cx="5182870" cy="603885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EBF27458-6A6A-C65F-4B78-ECF9A275A71F}"/>
              </a:ext>
            </a:extLst>
          </p:cNvPr>
          <p:cNvSpPr/>
          <p:nvPr/>
        </p:nvSpPr>
        <p:spPr>
          <a:xfrm>
            <a:off x="371750" y="1338453"/>
            <a:ext cx="3148346" cy="38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分组交换的要点是什么</a:t>
            </a:r>
            <a:endParaRPr lang="en-US" sz="24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9CF8D19-6A8E-BC23-E7AE-2EB96DB6190C}"/>
              </a:ext>
            </a:extLst>
          </p:cNvPr>
          <p:cNvSpPr/>
          <p:nvPr/>
        </p:nvSpPr>
        <p:spPr>
          <a:xfrm>
            <a:off x="1095631" y="2191264"/>
            <a:ext cx="10198445" cy="4334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分组交换采用存储转发技术。通常我们把要发送的整块数据称为一个报文。在发送报文之前，先把较长的报文划分成一个个更小的等长数据段，在每一个数据段前面，加上一些必要的控制信息组成的首部后，就构成了一个分组。分组又称为包，而分组的首部也可称为包头。分组是在互联网中传送的数据单元。分组中的首部包含了诸如目的地址和源地址等重要控制信息，每一个分组才能在互联网中独立地选择传输路径。</a:t>
            </a:r>
          </a:p>
        </p:txBody>
      </p:sp>
    </p:spTree>
    <p:extLst>
      <p:ext uri="{BB962C8B-B14F-4D97-AF65-F5344CB8AC3E}">
        <p14:creationId xmlns:p14="http://schemas.microsoft.com/office/powerpoint/2010/main" val="3579126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534F-2FC2-FACD-9384-ECE0794D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4295A154-DECE-70F6-ED41-C05155CD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C0B49D5E-E46D-D811-2383-72BFEBF3EABD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63E93C-699B-2547-1768-24A831281A12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题目1-3：网络性能指标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BAE413D-2A5A-B4A5-79FE-87AE0A028F1D}"/>
              </a:ext>
            </a:extLst>
          </p:cNvPr>
          <p:cNvSpPr/>
          <p:nvPr/>
        </p:nvSpPr>
        <p:spPr>
          <a:xfrm>
            <a:off x="790598" y="2271395"/>
            <a:ext cx="10800038" cy="425449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34FEB464-EE1B-29AD-89E1-6E60E55E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8660"/>
            <a:ext cx="5182870" cy="603885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E6CE2CC5-E9A9-4BB7-ACBF-843DC7FCF325}"/>
              </a:ext>
            </a:extLst>
          </p:cNvPr>
          <p:cNvSpPr/>
          <p:nvPr/>
        </p:nvSpPr>
        <p:spPr>
          <a:xfrm>
            <a:off x="123567" y="1307224"/>
            <a:ext cx="9085288" cy="38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试从多个方面比较电路交换、报文交换和分组交换的主要优缺点。</a:t>
            </a:r>
            <a:endParaRPr lang="en-US" sz="24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E60B19E-3892-2590-D9A8-68B790871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69230"/>
              </p:ext>
            </p:extLst>
          </p:nvPr>
        </p:nvGraphicFramePr>
        <p:xfrm>
          <a:off x="790600" y="2265405"/>
          <a:ext cx="10800036" cy="42604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00012">
                  <a:extLst>
                    <a:ext uri="{9D8B030D-6E8A-4147-A177-3AD203B41FA5}">
                      <a16:colId xmlns:a16="http://schemas.microsoft.com/office/drawing/2014/main" val="2556928079"/>
                    </a:ext>
                  </a:extLst>
                </a:gridCol>
                <a:gridCol w="3600012">
                  <a:extLst>
                    <a:ext uri="{9D8B030D-6E8A-4147-A177-3AD203B41FA5}">
                      <a16:colId xmlns:a16="http://schemas.microsoft.com/office/drawing/2014/main" val="3263453912"/>
                    </a:ext>
                  </a:extLst>
                </a:gridCol>
                <a:gridCol w="3600012">
                  <a:extLst>
                    <a:ext uri="{9D8B030D-6E8A-4147-A177-3AD203B41FA5}">
                      <a16:colId xmlns:a16="http://schemas.microsoft.com/office/drawing/2014/main" val="843087242"/>
                    </a:ext>
                  </a:extLst>
                </a:gridCol>
              </a:tblGrid>
              <a:tr h="89655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交换方式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1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优点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缺点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825827"/>
                  </a:ext>
                </a:extLst>
              </a:tr>
              <a:tr h="112131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电路交换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实时性强、时延小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线路利用率低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4342"/>
                  </a:ext>
                </a:extLst>
              </a:tr>
              <a:tr h="112131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报文交换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无需建立连接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网络时延大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5502"/>
                  </a:ext>
                </a:extLst>
              </a:tr>
              <a:tr h="112131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分组交换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高效、灵活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2800" b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需处理分组排序</a:t>
                      </a:r>
                    </a:p>
                  </a:txBody>
                  <a:tcPr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246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75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FA3D-D2AB-AC6D-2ECB-E1F27CED2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F99664FA-75A4-BBB2-466B-FB8C7787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5866953F-534D-541D-0AEA-8430C07A7EEE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2976013-0B3D-12CF-DDF3-4F29D8D0C627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题目1-4：网络体系结构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6261314-B683-7EB1-AD9C-766B89DA8E0D}"/>
              </a:ext>
            </a:extLst>
          </p:cNvPr>
          <p:cNvSpPr/>
          <p:nvPr/>
        </p:nvSpPr>
        <p:spPr>
          <a:xfrm>
            <a:off x="790600" y="2040653"/>
            <a:ext cx="10800038" cy="448524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9BC38D10-F856-766B-81AA-A37253989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8660"/>
            <a:ext cx="5182870" cy="603885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1FD09EF2-985A-3633-04AB-EBFEDB5982D9}"/>
              </a:ext>
            </a:extLst>
          </p:cNvPr>
          <p:cNvSpPr/>
          <p:nvPr/>
        </p:nvSpPr>
        <p:spPr>
          <a:xfrm>
            <a:off x="371750" y="1338453"/>
            <a:ext cx="4603904" cy="38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协议与服务有何区别？有何关系？</a:t>
            </a:r>
            <a:endParaRPr lang="en-US" sz="2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594A4D8-5932-B2C4-BFF0-B5E9ECE4F08A}"/>
              </a:ext>
            </a:extLst>
          </p:cNvPr>
          <p:cNvSpPr/>
          <p:nvPr/>
        </p:nvSpPr>
        <p:spPr>
          <a:xfrm>
            <a:off x="1109067" y="2270502"/>
            <a:ext cx="10292334" cy="35446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协议是水平的，是控制对等实体之间通信的规则。服务是垂直的，是由下层通过层间接口向上层提供的。</a:t>
            </a: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协议和服务的联系：在协议的控制下，下层向上层提供服务，本层服务的实现只能使用下层提供的服务。要实现本层协议，还需要使用下层提供的服务。</a:t>
            </a:r>
          </a:p>
        </p:txBody>
      </p:sp>
    </p:spTree>
    <p:extLst>
      <p:ext uri="{BB962C8B-B14F-4D97-AF65-F5344CB8AC3E}">
        <p14:creationId xmlns:p14="http://schemas.microsoft.com/office/powerpoint/2010/main" val="812509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369</Words>
  <Application>Microsoft Office PowerPoint</Application>
  <PresentationFormat>宽屏</PresentationFormat>
  <Paragraphs>49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</vt:lpstr>
      <vt:lpstr>MiSans</vt:lpstr>
      <vt:lpstr>宋体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22</cp:revision>
  <dcterms:created xsi:type="dcterms:W3CDTF">2025-12-03T01:33:56Z</dcterms:created>
  <dcterms:modified xsi:type="dcterms:W3CDTF">2025-12-30T12:06:23Z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